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6" r:id="rId3"/>
  </p:sldMasterIdLst>
  <p:notesMasterIdLst>
    <p:notesMasterId r:id="rId20"/>
  </p:notesMasterIdLst>
  <p:sldIdLst>
    <p:sldId id="276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5" r:id="rId15"/>
    <p:sldId id="268" r:id="rId16"/>
    <p:sldId id="274" r:id="rId17"/>
    <p:sldId id="272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3" autoAdjust="0"/>
    <p:restoredTop sz="94660"/>
  </p:normalViewPr>
  <p:slideViewPr>
    <p:cSldViewPr>
      <p:cViewPr varScale="1">
        <p:scale>
          <a:sx n="154" d="100"/>
          <a:sy n="154" d="100"/>
        </p:scale>
        <p:origin x="202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058690E-EBA1-82D2-FDF3-ED5B32A7A5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05200C1-A95C-4592-F695-F252440FFD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7EF9F505-DE24-6F1E-C54B-A2FD339AEFE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56E4CF07-982E-8C23-F87B-236054BA01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A3D7906F-D717-9D82-195D-ABE06FA22E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0119" name="Rectangle 7">
            <a:extLst>
              <a:ext uri="{FF2B5EF4-FFF2-40B4-BE49-F238E27FC236}">
                <a16:creationId xmlns:a16="http://schemas.microsoft.com/office/drawing/2014/main" id="{7CE4DAFE-9767-F7C2-DDBA-9CF1176AC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7D99B2B-A6F5-45FD-90B0-679E085F664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172ADB-4663-E448-60EF-42D5B6756F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631F5-CEC6-4256-BA55-D87D6045E37D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E03492F1-B04D-4CCE-7BA0-1B5A595314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4DDB0A9-D1AC-068D-AE0B-4A19672EE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581376-3C4A-0836-5B58-0B02D36D8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2535E-CBFD-40C1-98A8-B6CDF66C5B1F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0C2C589A-A865-69D8-7331-61BAA104E1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91081B9-C62E-9A6B-0966-3CB372089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F41141-F9B5-9A81-D5CE-F6A1385123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589C0-0BA7-4D00-9992-B3DBADB5E6BD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CBC2381E-EADC-0690-1B34-0D4E08EB06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A87ECB28-C47C-CA69-DC50-63B96F2A4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51E183C-474F-48BB-24D5-D1AEBA8B5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1C618-1313-4EB1-8706-C32F0446EC20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C00A3781-07D4-AD24-4D44-DDC217A25C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F219E43C-2F63-F5D2-D2BE-2B6D7A0FA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1BA9A85-E080-393E-60BE-306AE4349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B917B-C1F0-42FA-8E83-DF969A475F48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770732E5-B44E-AFD2-CB41-55440EB223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01EF122F-9DFC-9DF0-F672-53FBA87F5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40FE27-5642-E55B-9DF2-E3AC47549B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74813-D53A-4622-BFDF-79F2B4FDBEAF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E98190B3-B688-0322-9182-5249B400C6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15C6958-7545-0E7A-F9D1-32D8E6BA0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628C2FE-443B-7B93-D921-304A03241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C5887-AE30-44AF-AF3E-BE570D54D940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88AD0B01-95E3-BD7E-D7DA-7124EFB7C0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68FBEB5F-FFC5-614F-6AEA-5EE2B8826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8F27784-9CFE-4709-8E08-1C1DDA8664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447F7-0352-4C64-8652-DAAFFDB8BBA0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D6920D2-7F53-6FCC-FA3B-84D16E66A5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0212991-C508-2F49-5BE7-741ECFCC6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C120DF-52B0-9DB2-573E-02F79AA15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F0B7F-4F22-4E1E-BC32-15A7A5C07203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235830E6-C935-FE90-9D5D-0DABB8C824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9D53926-3BE6-F2C8-2AAD-6A628461C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DC05C4-4D91-CEA8-99BD-B4965BE63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AC869-9A83-42EC-9435-696888ABAC7B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8F77CC13-BA07-51D6-A46C-974F281116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3312C654-9333-9B8F-B0C7-97AB3325C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1A9495-77FE-4DAD-0477-65F8C96BF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225ED-96AD-4DDA-A4C6-6F8BA0137DDD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7A41B26A-FE3F-B4ED-D1E1-3AEBCC7F71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82D687D-51D2-A713-9465-167610E19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A5D57B-D35F-A836-C6AB-B4D21860D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6C0BC-2028-4902-B399-BF635C8A3281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2FD1F239-347A-AE69-9356-CFD14B0E11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87D7B04-FE83-7263-C272-B306EF329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9B63AB-1922-D0A1-87C1-BF7D569BB8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610E4-E456-490F-9F45-4ECEA7AD0FF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F25583B9-D2CF-B7C1-031E-F99537EC52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68C4E3D7-1D47-2B30-0363-BD6322194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300C27-32DA-ECDF-23F8-B2EC12731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F033F-E06E-43A1-B415-341DCFB6171C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FDA62E8E-4FE3-3BD4-95B0-B7D49849F2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093F535-E308-969E-78A1-77024AE4E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1CB5D5D-C83F-49C6-51A7-8300359E31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2C50D-FC57-4828-B4D8-78BC35D5748B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C7402D37-D6E3-3A16-FB7E-3DF0411920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219EA32-05E9-87DB-9D74-69FAF293C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235B09-F9C1-AFBE-EC64-67EA49C61D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684A2-C708-4DFA-BA7F-5158E9E9FA6A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8E6F78A0-0A7C-7921-B6B7-651C850200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7F649F7-71A0-3892-03A2-3D5B83C6A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>
            <a:extLst>
              <a:ext uri="{FF2B5EF4-FFF2-40B4-BE49-F238E27FC236}">
                <a16:creationId xmlns:a16="http://schemas.microsoft.com/office/drawing/2014/main" id="{D872529D-7988-4F42-28E1-359A57ED5860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1681163"/>
            <a:ext cx="9144000" cy="1766887"/>
            <a:chOff x="-8" y="1059"/>
            <a:chExt cx="5760" cy="1113"/>
          </a:xfrm>
        </p:grpSpPr>
        <p:sp>
          <p:nvSpPr>
            <p:cNvPr id="23555" name="Rectangle 3">
              <a:extLst>
                <a:ext uri="{FF2B5EF4-FFF2-40B4-BE49-F238E27FC236}">
                  <a16:creationId xmlns:a16="http://schemas.microsoft.com/office/drawing/2014/main" id="{F74300D7-1AFA-7A78-E8BB-4EBDB27DC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6" name="Rectangle 4">
              <a:extLst>
                <a:ext uri="{FF2B5EF4-FFF2-40B4-BE49-F238E27FC236}">
                  <a16:creationId xmlns:a16="http://schemas.microsoft.com/office/drawing/2014/main" id="{6E0032A4-E0FE-9969-36DE-34F8495E3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48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3557" name="Group 5">
              <a:extLst>
                <a:ext uri="{FF2B5EF4-FFF2-40B4-BE49-F238E27FC236}">
                  <a16:creationId xmlns:a16="http://schemas.microsoft.com/office/drawing/2014/main" id="{D8365709-D014-53C6-0854-0FB86ABC5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8" y="1059"/>
              <a:ext cx="833" cy="990"/>
              <a:chOff x="-8" y="1059"/>
              <a:chExt cx="833" cy="990"/>
            </a:xfrm>
          </p:grpSpPr>
          <p:sp>
            <p:nvSpPr>
              <p:cNvPr id="23558" name="Freeform 6">
                <a:extLst>
                  <a:ext uri="{FF2B5EF4-FFF2-40B4-BE49-F238E27FC236}">
                    <a16:creationId xmlns:a16="http://schemas.microsoft.com/office/drawing/2014/main" id="{2092676B-21CF-F9B7-C9A8-256F804C5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" y="1059"/>
                <a:ext cx="833" cy="990"/>
              </a:xfrm>
              <a:custGeom>
                <a:avLst/>
                <a:gdLst>
                  <a:gd name="T0" fmla="*/ 284 w 833"/>
                  <a:gd name="T1" fmla="*/ 448 h 990"/>
                  <a:gd name="T2" fmla="*/ 115 w 833"/>
                  <a:gd name="T3" fmla="*/ 0 h 990"/>
                  <a:gd name="T4" fmla="*/ 353 w 833"/>
                  <a:gd name="T5" fmla="*/ 398 h 990"/>
                  <a:gd name="T6" fmla="*/ 591 w 833"/>
                  <a:gd name="T7" fmla="*/ 0 h 990"/>
                  <a:gd name="T8" fmla="*/ 419 w 833"/>
                  <a:gd name="T9" fmla="*/ 448 h 990"/>
                  <a:gd name="T10" fmla="*/ 832 w 833"/>
                  <a:gd name="T11" fmla="*/ 495 h 990"/>
                  <a:gd name="T12" fmla="*/ 417 w 833"/>
                  <a:gd name="T13" fmla="*/ 540 h 990"/>
                  <a:gd name="T14" fmla="*/ 591 w 833"/>
                  <a:gd name="T15" fmla="*/ 989 h 990"/>
                  <a:gd name="T16" fmla="*/ 353 w 833"/>
                  <a:gd name="T17" fmla="*/ 590 h 990"/>
                  <a:gd name="T18" fmla="*/ 115 w 833"/>
                  <a:gd name="T19" fmla="*/ 989 h 990"/>
                  <a:gd name="T20" fmla="*/ 282 w 833"/>
                  <a:gd name="T21" fmla="*/ 543 h 990"/>
                  <a:gd name="T22" fmla="*/ 0 w 833"/>
                  <a:gd name="T23" fmla="*/ 509 h 990"/>
                  <a:gd name="T24" fmla="*/ 0 w 833"/>
                  <a:gd name="T25" fmla="*/ 479 h 990"/>
                  <a:gd name="T26" fmla="*/ 284 w 833"/>
                  <a:gd name="T27" fmla="*/ 448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59" name="Freeform 7">
                <a:extLst>
                  <a:ext uri="{FF2B5EF4-FFF2-40B4-BE49-F238E27FC236}">
                    <a16:creationId xmlns:a16="http://schemas.microsoft.com/office/drawing/2014/main" id="{00A81FCF-3773-27C3-DE9C-B3DFCF647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" y="1194"/>
                <a:ext cx="698" cy="720"/>
              </a:xfrm>
              <a:custGeom>
                <a:avLst/>
                <a:gdLst>
                  <a:gd name="T0" fmla="*/ 279 w 698"/>
                  <a:gd name="T1" fmla="*/ 315 h 720"/>
                  <a:gd name="T2" fmla="*/ 173 w 698"/>
                  <a:gd name="T3" fmla="*/ 0 h 720"/>
                  <a:gd name="T4" fmla="*/ 349 w 698"/>
                  <a:gd name="T5" fmla="*/ 263 h 720"/>
                  <a:gd name="T6" fmla="*/ 519 w 698"/>
                  <a:gd name="T7" fmla="*/ 0 h 720"/>
                  <a:gd name="T8" fmla="*/ 415 w 698"/>
                  <a:gd name="T9" fmla="*/ 315 h 720"/>
                  <a:gd name="T10" fmla="*/ 697 w 698"/>
                  <a:gd name="T11" fmla="*/ 360 h 720"/>
                  <a:gd name="T12" fmla="*/ 413 w 698"/>
                  <a:gd name="T13" fmla="*/ 403 h 720"/>
                  <a:gd name="T14" fmla="*/ 519 w 698"/>
                  <a:gd name="T15" fmla="*/ 719 h 720"/>
                  <a:gd name="T16" fmla="*/ 349 w 698"/>
                  <a:gd name="T17" fmla="*/ 455 h 720"/>
                  <a:gd name="T18" fmla="*/ 173 w 698"/>
                  <a:gd name="T19" fmla="*/ 719 h 720"/>
                  <a:gd name="T20" fmla="*/ 278 w 698"/>
                  <a:gd name="T21" fmla="*/ 407 h 720"/>
                  <a:gd name="T22" fmla="*/ 0 w 698"/>
                  <a:gd name="T23" fmla="*/ 360 h 720"/>
                  <a:gd name="T24" fmla="*/ 279 w 698"/>
                  <a:gd name="T25" fmla="*/ 315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60" name="Freeform 8">
                <a:extLst>
                  <a:ext uri="{FF2B5EF4-FFF2-40B4-BE49-F238E27FC236}">
                    <a16:creationId xmlns:a16="http://schemas.microsoft.com/office/drawing/2014/main" id="{48838565-49C7-8342-947E-48B5C361C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" y="1212"/>
                <a:ext cx="493" cy="685"/>
              </a:xfrm>
              <a:custGeom>
                <a:avLst/>
                <a:gdLst>
                  <a:gd name="T0" fmla="*/ 0 w 493"/>
                  <a:gd name="T1" fmla="*/ 173 h 685"/>
                  <a:gd name="T2" fmla="*/ 223 w 493"/>
                  <a:gd name="T3" fmla="*/ 295 h 685"/>
                  <a:gd name="T4" fmla="*/ 246 w 493"/>
                  <a:gd name="T5" fmla="*/ 0 h 685"/>
                  <a:gd name="T6" fmla="*/ 268 w 493"/>
                  <a:gd name="T7" fmla="*/ 295 h 685"/>
                  <a:gd name="T8" fmla="*/ 490 w 493"/>
                  <a:gd name="T9" fmla="*/ 169 h 685"/>
                  <a:gd name="T10" fmla="*/ 290 w 493"/>
                  <a:gd name="T11" fmla="*/ 343 h 685"/>
                  <a:gd name="T12" fmla="*/ 492 w 493"/>
                  <a:gd name="T13" fmla="*/ 514 h 685"/>
                  <a:gd name="T14" fmla="*/ 268 w 493"/>
                  <a:gd name="T15" fmla="*/ 390 h 685"/>
                  <a:gd name="T16" fmla="*/ 246 w 493"/>
                  <a:gd name="T17" fmla="*/ 684 h 685"/>
                  <a:gd name="T18" fmla="*/ 223 w 493"/>
                  <a:gd name="T19" fmla="*/ 390 h 685"/>
                  <a:gd name="T20" fmla="*/ 0 w 493"/>
                  <a:gd name="T21" fmla="*/ 514 h 685"/>
                  <a:gd name="T22" fmla="*/ 201 w 493"/>
                  <a:gd name="T23" fmla="*/ 343 h 685"/>
                  <a:gd name="T24" fmla="*/ 0 w 493"/>
                  <a:gd name="T25" fmla="*/ 17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61" name="Freeform 9">
                <a:extLst>
                  <a:ext uri="{FF2B5EF4-FFF2-40B4-BE49-F238E27FC236}">
                    <a16:creationId xmlns:a16="http://schemas.microsoft.com/office/drawing/2014/main" id="{9BAD8495-8C66-8D97-0B41-0DB0E3253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" y="1467"/>
                <a:ext cx="124" cy="173"/>
              </a:xfrm>
              <a:custGeom>
                <a:avLst/>
                <a:gdLst>
                  <a:gd name="T0" fmla="*/ 0 w 124"/>
                  <a:gd name="T1" fmla="*/ 42 h 173"/>
                  <a:gd name="T2" fmla="*/ 51 w 124"/>
                  <a:gd name="T3" fmla="*/ 63 h 173"/>
                  <a:gd name="T4" fmla="*/ 61 w 124"/>
                  <a:gd name="T5" fmla="*/ 0 h 173"/>
                  <a:gd name="T6" fmla="*/ 71 w 124"/>
                  <a:gd name="T7" fmla="*/ 63 h 173"/>
                  <a:gd name="T8" fmla="*/ 123 w 124"/>
                  <a:gd name="T9" fmla="*/ 42 h 173"/>
                  <a:gd name="T10" fmla="*/ 83 w 124"/>
                  <a:gd name="T11" fmla="*/ 86 h 173"/>
                  <a:gd name="T12" fmla="*/ 123 w 124"/>
                  <a:gd name="T13" fmla="*/ 128 h 173"/>
                  <a:gd name="T14" fmla="*/ 71 w 124"/>
                  <a:gd name="T15" fmla="*/ 108 h 173"/>
                  <a:gd name="T16" fmla="*/ 61 w 124"/>
                  <a:gd name="T17" fmla="*/ 172 h 173"/>
                  <a:gd name="T18" fmla="*/ 51 w 124"/>
                  <a:gd name="T19" fmla="*/ 108 h 173"/>
                  <a:gd name="T20" fmla="*/ 0 w 124"/>
                  <a:gd name="T21" fmla="*/ 128 h 173"/>
                  <a:gd name="T22" fmla="*/ 39 w 124"/>
                  <a:gd name="T23" fmla="*/ 86 h 173"/>
                  <a:gd name="T24" fmla="*/ 0 w 124"/>
                  <a:gd name="T25" fmla="*/ 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D677D19F-F364-9936-7748-9D2C8878DDB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19200" y="1905000"/>
            <a:ext cx="7772400" cy="1143000"/>
          </a:xfrm>
          <a:prstGeom prst="rect">
            <a:avLst/>
          </a:prstGeom>
          <a:noFill/>
          <a:effectLst>
            <a:outerShdw dist="1347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rgbClr val="00CCCC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22AEB91B-5061-782F-C22E-BA97BDD3AC2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9913" y="3886200"/>
            <a:ext cx="6400800" cy="17526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5A5924C6-3E80-0908-2BAB-FA8FE400E6A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212850" y="6232525"/>
            <a:ext cx="19050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DF90F2DD-C7B8-74D9-34E8-BA816846AD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651250" y="6232525"/>
            <a:ext cx="28956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8C3C1450-39A3-1813-D3FD-4E7945A748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0250" y="6232525"/>
            <a:ext cx="19050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fld id="{DDE73A41-033B-4862-8704-18464CAC32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BC26-2B5F-2E1A-ED39-326EBC46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E768-C0A0-1E86-11B2-BAA8C983B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3D7E9-5150-69A9-592D-BFA8AB64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974A7-20D9-E7F2-CD7B-8CD0643A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C5CFF-72F2-D81D-26FD-7E7A4745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D5AB-AB3C-4A90-B937-B0B258285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90878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EC64A-8595-A7BA-0311-6BFD32CB9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365125"/>
            <a:ext cx="2209800" cy="63404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64F3E-3676-38E7-0F1F-5BA9403EA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" y="365125"/>
            <a:ext cx="6477000" cy="6340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D22BD-2BDC-3080-BB2D-C5BDE232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9665B-E0B3-B930-8F6E-7537BF21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8AF96-302B-9AC7-DB14-2F70BDC8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054B5-96CA-4795-AA68-50188388A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85338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E7301-5B76-5079-341F-A520BD97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47C3B-B90F-F543-B693-7E43F32223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43434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8C08E-9F9F-268B-119A-C20C94C3C06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52400" y="4305300"/>
            <a:ext cx="43434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194DA-4F52-A7D8-1C78-2EDC311AC99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8200" y="1752600"/>
            <a:ext cx="4343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2B9064-7B07-B873-A848-1D9DD64E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2624D1-D77D-1752-FEDC-035DE244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F966B8-BCD0-2CB3-97E3-578C18A7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F8FAF8-AF09-401F-8A36-12D94FD98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8559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56F8-7472-1F46-1A33-73F5C1D3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428B7-FB40-11DD-6F28-1ADA51D3319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1752600"/>
            <a:ext cx="4343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FB726-F942-5120-FF0A-F756C855B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43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000BE-2825-BC42-7B6B-1BBB26E0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98C70-1C5C-55F8-B1F3-0DD49A75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B3460-D720-B749-C53F-C1027A4D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6AB148-F8EC-4DEA-94ED-AC78F6E04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35996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3B69-12B7-DC1A-CB93-E72BEE2E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1E927-AE38-EA7A-9C4D-5AA7A159D38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1752600"/>
            <a:ext cx="4343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BE733-BC26-F593-0273-878D295DC4E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3434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79090D-93C8-C2C6-A612-620F1744281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43434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11562-31A8-8FA3-AFDE-35A7601B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456EB2-93DB-EC93-B318-ED60BC34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6AB879-3362-FC4D-2789-909EFC6C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46C7FB-3F10-4A6A-A432-1D2DC6EDD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71652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602E-3996-B254-A3C7-BC026E15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AEDDC-3C91-8E59-A6F2-B403A2CC9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343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B0F4E-FE99-FCA4-FB26-71BDB3184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4343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6EB4C-A2B4-5443-33E4-E0EF9BBE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3B968-B7F3-EE2E-4516-A273E9CB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18BC8-FABD-78DA-C87E-F57CF0A7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E016CE-ABFB-485D-8622-DD19C4D57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389843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A0F2-9F42-D9CC-33E3-9D1C2153B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C43D3-4508-8AC0-8B7F-927300DA5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312C2-BBFA-52BD-F0E5-34805B17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32357-03C1-85F3-4453-B1799330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C13A1-60A6-1C03-4E67-C84D7EFB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D72E0-FC9D-4E11-A199-F31792FFF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658424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6A02-B303-98A2-DE7C-F91DC23D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ABD2C-6E0C-3020-DB4E-3BC2C3E73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7091C-11DB-642E-39CA-131A1DBA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AF17-4525-FF1E-58D6-D2920CD1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C34AB-FC64-D444-8790-E8ACF325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7F039-9D99-4F7E-BC70-B4BF78DA8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211825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0BD6-9CAA-BE58-F13F-B1699D38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B3BAC-CB8F-BE8F-6F73-7FB9DF2E7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34CAC-629A-13DC-618C-34E38A1B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99BA2-73D0-F56D-90FD-CEBE2600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D1309-03BA-599D-B7EE-DF09A10F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7C67A-AE8A-4360-8CA9-C3A6DE43C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665882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6A33-C859-079C-E95E-62A46593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9BEB-B0CC-1471-E173-638A5A2F1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5BD06-D84C-587E-1468-C2FBE0D36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EABA5-34F5-99FB-55B5-CB8C65A3C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E0DD0-2084-751D-74FD-CAD8C136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33741-B868-6BFE-2E92-AF914E8B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44434-F979-4893-9C53-50DFAEBA2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9392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79C7-E2C5-59E4-E3AD-B60B9058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18E2-D161-CA05-EB08-53C208F77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7525E-3DF2-EE30-75AE-B2F123F0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0C4ED-9BDF-23D2-BA21-075CC78A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907C0-E784-E9EB-463A-0AF32173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69CC0-7779-4942-B8B0-F3C0ECF1E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430978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D328-819E-6FC5-3CC8-DBA25E0C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FFD4B-33FD-1205-DE8D-14CB73FAC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EBE10-4BD6-0DAC-A200-EAD92AF07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C4FB3-EB29-0FBB-F222-6BFA3BFEA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365D2-967A-DC88-AEC1-1A865A29C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1DB3B-1E6C-784A-8E19-59E06ED9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6E385-848A-40E7-85B4-79F8FB46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A00B4E-5729-EBA8-7FD9-AAC4283B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188A1-3404-4379-BB21-83413BEC5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867675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F2F2-70ED-B426-C527-3FCFD30B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328B1-F6EB-D7B5-B492-A04F087D7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DCD8B-38C2-C433-DE90-F1CF0494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18677-119E-F813-ECC7-8B7B6E03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08E5A-8A86-4705-B293-7D879D3B9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66566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DDCA8-07D8-A790-0888-FCC0F853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4BE0C-353B-9B39-8C68-99C25E1B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51D08-64A1-B020-412B-30564813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AC91A-983A-4DF1-BECC-44D99C196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993635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DADC-EEFA-E406-9745-58F83D6D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7927C-1800-EC4C-3E82-D1BE2CF1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6B694-147B-DD4E-A206-80E87EC6E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ABD02-B298-8705-3CFD-D515BC25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65768-D624-6FA2-BAF5-D0329D42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FC728-336D-6C0D-F61C-4F7C1F10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634EC-7C8D-45B3-9BA6-19FF7DEE5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11700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6658-2643-1635-D142-B1FEC2B1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DFC4F-CB9F-0BD1-D26E-1C3A541CB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1F8D8-198B-33F2-CC58-B5E888CBC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8A386-0395-33B5-C2E1-3C921AFA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56143-856D-1273-A8E0-2E9D6B29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8EFB5-115D-16B9-DBD4-8F2C12AE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7CF17-364C-441B-AF22-E30F419DB6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17408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F691-F547-DF18-5E26-2FACCF62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C0D20-066F-05D3-4B0B-EB2856D8F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C3482-88E0-36FE-5518-5FACC898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1D5A0-D060-D5D2-92C2-A8E02CA38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0B6CD-7CE5-1776-8227-1569447E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268C4-936D-406D-86DA-0D289F52D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829688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102F5-1108-2C86-44FC-28D47E9F8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B0E4B-8AB1-BA1F-D4BB-B99B66056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136DD-BB17-F563-A361-52042F5F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3A9F-34AC-5D03-07AF-B0FCBA5E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EA14-C1D2-0C0F-A4FF-44EF7B0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FE8A0-EB72-4691-B6A2-5852AD106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36226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F5EA-10F1-4110-169D-30ECD601B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F2962-9212-A0C0-063D-D385BEF23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03833-2350-44B5-5699-F42697A5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7318F-8486-F8AD-CE0B-40660187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70846-89C4-EA02-5641-413495DF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D81BF-80CF-4A87-9711-0858D7733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872982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2C5E-89FA-3CBF-4B6C-71A234BB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C3FE0-22BB-901F-FF65-DD1A3F95E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0928E-4ACE-48F9-A6C1-EEEEB736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360D-9A02-AC84-E11E-6433CD9E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9D2E-1188-510F-043A-AD63CF05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3136D-B016-4C28-8EB6-A7F4DFD52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65894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40DB-806E-B501-06E5-31D8FBBA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10B7D-2704-94A1-C58C-3015FA37A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E151-E900-FC45-1420-FCECF186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5E05-6847-6628-AC7F-E23D90B8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5EF48-47E5-8C55-05C7-C6CFD90C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1F0C0-1C9D-4D7F-B9F7-3488966A3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20898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1166C-9BD3-590E-6817-C8340292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56144-27CE-E4A4-2784-BA6C351E9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9A53D-10F7-3344-9051-66C0A991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FB5A0-63E9-EF4A-5AF5-2C24D143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0640B-9D62-B803-6C69-6AE29442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0B0A3-AD45-4A3E-9D8E-1B222B34E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067932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61D9-C424-83EB-F6AE-BD26D25B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9653E-D787-9D5B-0EE2-89D9C2B4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198B7-04C8-F55E-5AEF-F5A2F13BE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E0773-D556-6832-F6E0-2455BCAB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69D52-F920-C9E9-24DE-051E8BC3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718A0-1D1E-D56B-0154-38FF16B8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D2EEA-185D-4D3A-B60E-EEB6D21B3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43237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D525-E27F-9BBA-5F61-4AC93F4B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27249-F37E-0BA1-331B-1F7D8919D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886CB-CBCC-4A93-859C-7210D8AE4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95130-7C83-3418-B81F-48166F34D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DFA11-E5C8-79B8-0553-FB3AAD3FA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0A5E9B-8040-C524-F065-260086D4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6ABD7-B807-0AC0-A9BB-87E08993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816D6-78D2-3F38-2FDD-8751D5CC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083B9-6B77-41FA-80E3-B1A9D879A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330790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CEA9-06AF-876E-1DE2-1F5C990A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6B9FA-B6D0-3367-B367-1CAEFD2C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375E5-4FAA-D2B8-FF6F-77EF6778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57DF3-2C49-68C2-6D9B-A69C31C6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EB27B-8780-44BB-9297-B74FAFF84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173748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F788A-FC60-FA4B-BDD5-40F0940E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94012-6E87-FE78-9711-FFD6C37A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F92FD-F0E8-77E5-BC4E-3BE72E1F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0E0D9-A792-458B-9BF2-1892DD22D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675063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13CA5-D01D-F81A-464E-E7C46416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D287-FBBE-7E72-6C31-670E13261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564DE-8F4C-4C52-778D-F66D723EA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57A8D-DE38-C6ED-F2CC-097E55AD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201AA-7F88-0C04-461A-97FEB607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F6B6A-41CA-5540-BD5E-6DA47945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BB46A-1BBC-460F-9611-CAEB077C1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69475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183D-03F3-17FA-4EEE-132169B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BEBAE-6EFD-4453-7824-32C3A2CA7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E646A-1360-E496-4167-1A3AFB19F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AF99E-25F1-AE24-15B3-E523E6A1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1345D-211C-4E60-5553-02BB896B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A2830-5B49-89FA-744B-9EA76D68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8F455-321B-4C08-8896-AFD63B3F5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099397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45C1-4805-127B-B6F3-49B39AEA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B9206-70FE-DBF3-EFF2-55DA76700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354C-34F9-4EE8-4753-4EFF1A27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C4FC9-3D12-1601-5C00-B92E2B0B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0B1B0-8550-DE6C-C1F6-EBA62E3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8E26E-56B7-4EC7-A506-DE25C17D6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501932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6EFA4-43E4-73D6-72E7-D52265D58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E12F5-DC7A-F07B-EAF7-2EEFCF9E2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11868-7E97-FC8C-8A6A-12F8B3F8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1D65C-C90F-C38D-9F51-00893107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CAAA1-FED2-D367-F526-21A7E5A4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5BA15-6CE9-4DC1-96D8-B4F319F8C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78733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C5B338-2737-2C5E-18CD-50824394D1A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441A-3DE1-7EA5-1B1D-3D7BFDA4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72E72-6A4C-0FA6-F44E-77C72BC2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2A486-5DC8-8BDB-80C5-5E944BE5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03EEF5-BB39-4295-9BFE-AFA00A37C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58784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ACD9-495A-9AF9-A95B-140D3CDD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617AF-B8A4-0730-C4CF-74CDBF34F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343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3ABC8-0831-325D-BDC9-C29F9087A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43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D77E5-D518-7242-67BF-6988B41A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C113F-9E8C-21F6-3369-573B96B5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E3C06-ECF1-9AAB-1C8B-BBB541E4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8B53D-3D31-4AAA-8E21-0F5FE37AB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61770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5F96-4869-6D5D-8E11-9BAB25B3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57F8F-2F7B-4AE6-FEEB-FAD50C82D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131B1-A0D3-27F3-F301-B81D98E59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17F7E-0206-FC7C-638E-28259577C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4ADB7-56F1-C0A1-C5F1-D05C957E7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8D8B3-7AE4-B8AB-E855-8B874AF0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62DAEE-E381-B8EA-887A-298FE896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CD9F3-1E5E-1470-1D4C-AD5084DF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27ECA-8351-4825-8DBA-7E108CE477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0207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3488-0DC7-BEB1-7208-C582A95F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504E3-21E5-E475-6C12-0C777527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7AE84-8054-D27A-E7AD-5978032F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BF08F-4428-9D50-8684-C18C75E1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BE1EE-5951-4838-B1D2-BB77A6628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83955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35A02-AB99-C9A0-C28F-D7799BB4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F2AE0-806D-E79F-868B-102B794B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D708D-2F0F-51B0-8285-F4D2F1C2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995B2-0831-47FE-8F66-022D7023E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23040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D046-824D-C9AF-E91C-F0E5A837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AF1A-1CBF-22B7-CB53-7FC12862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CDFB3-9EB7-1981-5CA6-8C709AA8E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62CC0-EECD-AA10-CD74-9C3364A9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1E709-913A-0822-8EAF-1157FB3F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4C224-7D37-2433-34AE-D2C1EF9C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B12AA-206E-4FA8-8F68-28BCDD602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7832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A485-C961-6C7C-B687-3C0B2800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484020-8E44-C4C3-A101-4EB3682A8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CA3FB-5A5D-75A3-059C-73A5B850D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A5117-6D6C-2E6C-CB26-4DBB33F3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39DF5-53F8-E767-0868-42D1C9C6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A52A6-71E9-A421-DA73-70B476C7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EC20E-E7F6-44E8-B5F5-350F21DBB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87541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1D5EA42D-D2AE-FDA3-142E-7B8CFD6F56C7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93663"/>
            <a:ext cx="9144000" cy="1677987"/>
            <a:chOff x="-8" y="59"/>
            <a:chExt cx="5760" cy="1057"/>
          </a:xfrm>
        </p:grpSpPr>
        <p:sp>
          <p:nvSpPr>
            <p:cNvPr id="22531" name="Rectangle 3">
              <a:extLst>
                <a:ext uri="{FF2B5EF4-FFF2-40B4-BE49-F238E27FC236}">
                  <a16:creationId xmlns:a16="http://schemas.microsoft.com/office/drawing/2014/main" id="{098ECDAC-8794-6A6F-E289-A5B9714AC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0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2" name="Rectangle 4">
              <a:extLst>
                <a:ext uri="{FF2B5EF4-FFF2-40B4-BE49-F238E27FC236}">
                  <a16:creationId xmlns:a16="http://schemas.microsoft.com/office/drawing/2014/main" id="{0F60C2BF-2823-7E83-57AC-3C5EE7DA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92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2533" name="Group 5">
              <a:extLst>
                <a:ext uri="{FF2B5EF4-FFF2-40B4-BE49-F238E27FC236}">
                  <a16:creationId xmlns:a16="http://schemas.microsoft.com/office/drawing/2014/main" id="{134593F1-2982-AD88-60CF-2C9B5BA57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8" y="59"/>
              <a:ext cx="833" cy="990"/>
              <a:chOff x="-8" y="59"/>
              <a:chExt cx="833" cy="990"/>
            </a:xfrm>
          </p:grpSpPr>
          <p:sp>
            <p:nvSpPr>
              <p:cNvPr id="22534" name="Freeform 6">
                <a:extLst>
                  <a:ext uri="{FF2B5EF4-FFF2-40B4-BE49-F238E27FC236}">
                    <a16:creationId xmlns:a16="http://schemas.microsoft.com/office/drawing/2014/main" id="{DEA310F7-B84B-0222-B523-EFA107A35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" y="59"/>
                <a:ext cx="833" cy="990"/>
              </a:xfrm>
              <a:custGeom>
                <a:avLst/>
                <a:gdLst>
                  <a:gd name="T0" fmla="*/ 284 w 833"/>
                  <a:gd name="T1" fmla="*/ 448 h 990"/>
                  <a:gd name="T2" fmla="*/ 115 w 833"/>
                  <a:gd name="T3" fmla="*/ 0 h 990"/>
                  <a:gd name="T4" fmla="*/ 353 w 833"/>
                  <a:gd name="T5" fmla="*/ 398 h 990"/>
                  <a:gd name="T6" fmla="*/ 591 w 833"/>
                  <a:gd name="T7" fmla="*/ 0 h 990"/>
                  <a:gd name="T8" fmla="*/ 419 w 833"/>
                  <a:gd name="T9" fmla="*/ 448 h 990"/>
                  <a:gd name="T10" fmla="*/ 832 w 833"/>
                  <a:gd name="T11" fmla="*/ 495 h 990"/>
                  <a:gd name="T12" fmla="*/ 417 w 833"/>
                  <a:gd name="T13" fmla="*/ 540 h 990"/>
                  <a:gd name="T14" fmla="*/ 591 w 833"/>
                  <a:gd name="T15" fmla="*/ 989 h 990"/>
                  <a:gd name="T16" fmla="*/ 353 w 833"/>
                  <a:gd name="T17" fmla="*/ 590 h 990"/>
                  <a:gd name="T18" fmla="*/ 115 w 833"/>
                  <a:gd name="T19" fmla="*/ 989 h 990"/>
                  <a:gd name="T20" fmla="*/ 282 w 833"/>
                  <a:gd name="T21" fmla="*/ 543 h 990"/>
                  <a:gd name="T22" fmla="*/ 0 w 833"/>
                  <a:gd name="T23" fmla="*/ 509 h 990"/>
                  <a:gd name="T24" fmla="*/ 0 w 833"/>
                  <a:gd name="T25" fmla="*/ 479 h 990"/>
                  <a:gd name="T26" fmla="*/ 284 w 833"/>
                  <a:gd name="T27" fmla="*/ 448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35" name="Freeform 7">
                <a:extLst>
                  <a:ext uri="{FF2B5EF4-FFF2-40B4-BE49-F238E27FC236}">
                    <a16:creationId xmlns:a16="http://schemas.microsoft.com/office/drawing/2014/main" id="{7E155A5C-BB86-694E-B475-852741080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" y="194"/>
                <a:ext cx="698" cy="720"/>
              </a:xfrm>
              <a:custGeom>
                <a:avLst/>
                <a:gdLst>
                  <a:gd name="T0" fmla="*/ 279 w 698"/>
                  <a:gd name="T1" fmla="*/ 315 h 720"/>
                  <a:gd name="T2" fmla="*/ 173 w 698"/>
                  <a:gd name="T3" fmla="*/ 0 h 720"/>
                  <a:gd name="T4" fmla="*/ 349 w 698"/>
                  <a:gd name="T5" fmla="*/ 263 h 720"/>
                  <a:gd name="T6" fmla="*/ 519 w 698"/>
                  <a:gd name="T7" fmla="*/ 0 h 720"/>
                  <a:gd name="T8" fmla="*/ 415 w 698"/>
                  <a:gd name="T9" fmla="*/ 315 h 720"/>
                  <a:gd name="T10" fmla="*/ 697 w 698"/>
                  <a:gd name="T11" fmla="*/ 360 h 720"/>
                  <a:gd name="T12" fmla="*/ 413 w 698"/>
                  <a:gd name="T13" fmla="*/ 403 h 720"/>
                  <a:gd name="T14" fmla="*/ 519 w 698"/>
                  <a:gd name="T15" fmla="*/ 719 h 720"/>
                  <a:gd name="T16" fmla="*/ 349 w 698"/>
                  <a:gd name="T17" fmla="*/ 455 h 720"/>
                  <a:gd name="T18" fmla="*/ 173 w 698"/>
                  <a:gd name="T19" fmla="*/ 719 h 720"/>
                  <a:gd name="T20" fmla="*/ 278 w 698"/>
                  <a:gd name="T21" fmla="*/ 407 h 720"/>
                  <a:gd name="T22" fmla="*/ 0 w 698"/>
                  <a:gd name="T23" fmla="*/ 360 h 720"/>
                  <a:gd name="T24" fmla="*/ 279 w 698"/>
                  <a:gd name="T25" fmla="*/ 315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36" name="Freeform 8">
                <a:extLst>
                  <a:ext uri="{FF2B5EF4-FFF2-40B4-BE49-F238E27FC236}">
                    <a16:creationId xmlns:a16="http://schemas.microsoft.com/office/drawing/2014/main" id="{8C05637F-B816-F05E-FAE2-294CD50E4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" y="212"/>
                <a:ext cx="493" cy="685"/>
              </a:xfrm>
              <a:custGeom>
                <a:avLst/>
                <a:gdLst>
                  <a:gd name="T0" fmla="*/ 0 w 493"/>
                  <a:gd name="T1" fmla="*/ 173 h 685"/>
                  <a:gd name="T2" fmla="*/ 223 w 493"/>
                  <a:gd name="T3" fmla="*/ 295 h 685"/>
                  <a:gd name="T4" fmla="*/ 246 w 493"/>
                  <a:gd name="T5" fmla="*/ 0 h 685"/>
                  <a:gd name="T6" fmla="*/ 268 w 493"/>
                  <a:gd name="T7" fmla="*/ 295 h 685"/>
                  <a:gd name="T8" fmla="*/ 490 w 493"/>
                  <a:gd name="T9" fmla="*/ 169 h 685"/>
                  <a:gd name="T10" fmla="*/ 290 w 493"/>
                  <a:gd name="T11" fmla="*/ 343 h 685"/>
                  <a:gd name="T12" fmla="*/ 492 w 493"/>
                  <a:gd name="T13" fmla="*/ 514 h 685"/>
                  <a:gd name="T14" fmla="*/ 268 w 493"/>
                  <a:gd name="T15" fmla="*/ 390 h 685"/>
                  <a:gd name="T16" fmla="*/ 246 w 493"/>
                  <a:gd name="T17" fmla="*/ 684 h 685"/>
                  <a:gd name="T18" fmla="*/ 223 w 493"/>
                  <a:gd name="T19" fmla="*/ 390 h 685"/>
                  <a:gd name="T20" fmla="*/ 0 w 493"/>
                  <a:gd name="T21" fmla="*/ 514 h 685"/>
                  <a:gd name="T22" fmla="*/ 201 w 493"/>
                  <a:gd name="T23" fmla="*/ 343 h 685"/>
                  <a:gd name="T24" fmla="*/ 0 w 493"/>
                  <a:gd name="T25" fmla="*/ 17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37" name="Freeform 9">
                <a:extLst>
                  <a:ext uri="{FF2B5EF4-FFF2-40B4-BE49-F238E27FC236}">
                    <a16:creationId xmlns:a16="http://schemas.microsoft.com/office/drawing/2014/main" id="{9DE29DFD-D0DE-8CF6-F9FF-343FE50D8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" y="467"/>
                <a:ext cx="124" cy="173"/>
              </a:xfrm>
              <a:custGeom>
                <a:avLst/>
                <a:gdLst>
                  <a:gd name="T0" fmla="*/ 0 w 124"/>
                  <a:gd name="T1" fmla="*/ 42 h 173"/>
                  <a:gd name="T2" fmla="*/ 51 w 124"/>
                  <a:gd name="T3" fmla="*/ 63 h 173"/>
                  <a:gd name="T4" fmla="*/ 61 w 124"/>
                  <a:gd name="T5" fmla="*/ 0 h 173"/>
                  <a:gd name="T6" fmla="*/ 71 w 124"/>
                  <a:gd name="T7" fmla="*/ 63 h 173"/>
                  <a:gd name="T8" fmla="*/ 123 w 124"/>
                  <a:gd name="T9" fmla="*/ 42 h 173"/>
                  <a:gd name="T10" fmla="*/ 83 w 124"/>
                  <a:gd name="T11" fmla="*/ 86 h 173"/>
                  <a:gd name="T12" fmla="*/ 123 w 124"/>
                  <a:gd name="T13" fmla="*/ 128 h 173"/>
                  <a:gd name="T14" fmla="*/ 71 w 124"/>
                  <a:gd name="T15" fmla="*/ 108 h 173"/>
                  <a:gd name="T16" fmla="*/ 61 w 124"/>
                  <a:gd name="T17" fmla="*/ 172 h 173"/>
                  <a:gd name="T18" fmla="*/ 51 w 124"/>
                  <a:gd name="T19" fmla="*/ 108 h 173"/>
                  <a:gd name="T20" fmla="*/ 0 w 124"/>
                  <a:gd name="T21" fmla="*/ 128 h 173"/>
                  <a:gd name="T22" fmla="*/ 39 w 124"/>
                  <a:gd name="T23" fmla="*/ 86 h 173"/>
                  <a:gd name="T24" fmla="*/ 0 w 124"/>
                  <a:gd name="T25" fmla="*/ 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EA8AF621-3148-A8BC-0D2C-02CB4EA9A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752600"/>
            <a:ext cx="8839200" cy="4953000"/>
          </a:xfrm>
          <a:prstGeom prst="rect">
            <a:avLst/>
          </a:prstGeom>
          <a:solidFill>
            <a:schemeClr val="accent1">
              <a:alpha val="80000"/>
            </a:schemeClr>
          </a:solidFill>
          <a:ln w="1905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40" name="Rectangle 12">
            <a:extLst>
              <a:ext uri="{FF2B5EF4-FFF2-40B4-BE49-F238E27FC236}">
                <a16:creationId xmlns:a16="http://schemas.microsoft.com/office/drawing/2014/main" id="{3F269DAF-48C8-7C83-E814-57B04BB065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2541" name="Rectangle 13">
            <a:extLst>
              <a:ext uri="{FF2B5EF4-FFF2-40B4-BE49-F238E27FC236}">
                <a16:creationId xmlns:a16="http://schemas.microsoft.com/office/drawing/2014/main" id="{AD06B42A-A154-A56A-8476-DFF1D2D8F3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2542" name="Rectangle 14">
            <a:extLst>
              <a:ext uri="{FF2B5EF4-FFF2-40B4-BE49-F238E27FC236}">
                <a16:creationId xmlns:a16="http://schemas.microsoft.com/office/drawing/2014/main" id="{E4691D3C-3A48-332A-02A2-DB7C0F00CA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5862CF-7CF9-4B0C-9EED-E75811EA97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  <p:sldLayoutId id="2147483690" r:id="rId13"/>
    <p:sldLayoutId id="2147483691" r:id="rId14"/>
    <p:sldLayoutId id="2147483692" r:id="rId15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BernhardMod B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BernhardMod B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BernhardMod B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BernhardMod BT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BernhardMod BT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BernhardMod BT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BernhardMod BT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BernhardMod BT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AutoNum type="alphaUcPeriod"/>
        <a:defRPr sz="3200" b="1" kern="12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668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rabicPeriod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lphaLcPeriod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2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rabicParenR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D0C9778-D1BA-4CD1-F5F6-2580F8948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18D21CF-E4D5-D59B-DD88-A8749A77F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67D79868-7026-69AC-AD86-56D8CD2BC5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702006A2-A7E7-4AD2-65EE-426856DE56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86A5DEC7-6D90-0CA3-214B-0CFF1B840E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BB62F80E-025B-48CB-8F83-38FD388EFC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CDEAE41-19F5-944E-AA1C-62230D367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24306DBA-BC7E-548C-4604-43193FA8E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DE95E2B9-E315-A927-8C7F-A27382E5BE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1AC28360-A4DF-5503-BC73-42FCDC73DB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A00460AF-64DD-3939-FE75-FE2C7E3F7C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4F07990-D61B-4C48-B5CE-2760924ED6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3" r:id="rId12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>
            <a:extLst>
              <a:ext uri="{FF2B5EF4-FFF2-40B4-BE49-F238E27FC236}">
                <a16:creationId xmlns:a16="http://schemas.microsoft.com/office/drawing/2014/main" id="{E2F3C656-8917-9FC5-112C-C3E89FD1F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Vocabulary 6.4</a:t>
            </a: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50E86B55-5E0A-EB30-7B5E-F679A24A48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5410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Impressment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Embargo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Unprepared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Capture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Outnumbered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Blockade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Port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Invade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Allies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2C16E7BF-C92B-7CAA-BAED-B81544E3AAA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038600" cy="5410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400"/>
              <a:t>A refusal to trade with another country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400"/>
              <a:t>Friends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400"/>
              <a:t>To take control of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400"/>
              <a:t>A place where ships stop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400"/>
              <a:t>Forcing sailors to work on another ship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400"/>
              <a:t>Not read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400"/>
              <a:t>To enter with force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400"/>
              <a:t>Closing off an area with ships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400"/>
              <a:t>When the other side has more soldiers/people than you do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>
            <a:extLst>
              <a:ext uri="{FF2B5EF4-FFF2-40B4-BE49-F238E27FC236}">
                <a16:creationId xmlns:a16="http://schemas.microsoft.com/office/drawing/2014/main" id="{116937F8-4949-37BC-8ABC-C1CC616D78D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175"/>
            <a:ext cx="7772400" cy="683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4" name="Picture 22">
            <a:extLst>
              <a:ext uri="{FF2B5EF4-FFF2-40B4-BE49-F238E27FC236}">
                <a16:creationId xmlns:a16="http://schemas.microsoft.com/office/drawing/2014/main" id="{E8E7B423-7066-E47E-CA8A-52C98807199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2617788" cy="3200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8" name="Rectangle 6">
            <a:extLst>
              <a:ext uri="{FF2B5EF4-FFF2-40B4-BE49-F238E27FC236}">
                <a16:creationId xmlns:a16="http://schemas.microsoft.com/office/drawing/2014/main" id="{F23945E4-2C81-3E00-3390-4556E974772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447800"/>
            <a:ext cx="4953000" cy="5257800"/>
          </a:xfrm>
          <a:ln/>
        </p:spPr>
        <p:txBody>
          <a:bodyPr/>
          <a:lstStyle/>
          <a:p>
            <a:pPr>
              <a:lnSpc>
                <a:spcPct val="80000"/>
              </a:lnSpc>
              <a:buFontTx/>
              <a:buAutoNum type="alphaUcPeriod" startAt="6"/>
            </a:pPr>
            <a:r>
              <a:rPr lang="en-US" altLang="en-US" sz="2800"/>
              <a:t>The War on Land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/>
              <a:t>Battle for Washington</a:t>
            </a:r>
          </a:p>
          <a:p>
            <a:pPr lvl="2">
              <a:lnSpc>
                <a:spcPct val="80000"/>
              </a:lnSpc>
            </a:pPr>
            <a:r>
              <a:rPr lang="en-US" altLang="en-US" sz="2400"/>
              <a:t>The British invaded Washington, D.C. in 1814</a:t>
            </a:r>
          </a:p>
          <a:p>
            <a:pPr lvl="2">
              <a:lnSpc>
                <a:spcPct val="80000"/>
              </a:lnSpc>
            </a:pPr>
            <a:r>
              <a:rPr lang="en-US" altLang="en-US" sz="2400"/>
              <a:t>British soldiers burned the Capitol, the White House, and other public buildings</a:t>
            </a:r>
          </a:p>
          <a:p>
            <a:pPr lvl="2">
              <a:lnSpc>
                <a:spcPct val="80000"/>
              </a:lnSpc>
            </a:pPr>
            <a:r>
              <a:rPr lang="en-US" altLang="en-US" sz="2400"/>
              <a:t>Before the British burned the White House, </a:t>
            </a:r>
            <a:r>
              <a:rPr lang="en-US" altLang="en-US" sz="2400" b="1"/>
              <a:t>Dolley Madison</a:t>
            </a:r>
            <a:r>
              <a:rPr lang="en-US" altLang="en-US" sz="2400"/>
              <a:t> saved a famous painting of George Washington</a:t>
            </a:r>
          </a:p>
        </p:txBody>
      </p:sp>
      <p:pic>
        <p:nvPicPr>
          <p:cNvPr id="59417" name="Picture 25">
            <a:extLst>
              <a:ext uri="{FF2B5EF4-FFF2-40B4-BE49-F238E27FC236}">
                <a16:creationId xmlns:a16="http://schemas.microsoft.com/office/drawing/2014/main" id="{83846731-8AC5-E91B-9FD2-ECAE16B72768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887788"/>
            <a:ext cx="4038600" cy="28273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9086C4C-D71D-2A97-C673-6110AB4588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86200" y="1752600"/>
            <a:ext cx="5105400" cy="4114800"/>
          </a:xfrm>
          <a:ln/>
        </p:spPr>
        <p:txBody>
          <a:bodyPr/>
          <a:lstStyle/>
          <a:p>
            <a:pPr lvl="1">
              <a:buFontTx/>
              <a:buAutoNum type="arabicPeriod" startAt="2"/>
            </a:pPr>
            <a:r>
              <a:rPr lang="en-US" altLang="en-US" sz="2400" b="1"/>
              <a:t>Battle at Fort McHenry</a:t>
            </a:r>
          </a:p>
          <a:p>
            <a:pPr lvl="2"/>
            <a:r>
              <a:rPr lang="en-US" altLang="en-US" sz="2400" b="1"/>
              <a:t>Francis Scott Key</a:t>
            </a:r>
            <a:r>
              <a:rPr lang="en-US" altLang="en-US" sz="2400"/>
              <a:t>: an American lawyer and prisoner of the British</a:t>
            </a:r>
          </a:p>
          <a:p>
            <a:pPr lvl="2"/>
            <a:r>
              <a:rPr lang="en-US" altLang="en-US" sz="2400"/>
              <a:t>Saw an American flag flying over Ft. McHenry after the battle</a:t>
            </a:r>
          </a:p>
          <a:p>
            <a:pPr lvl="2"/>
            <a:r>
              <a:rPr lang="en-US" altLang="en-US" sz="2400"/>
              <a:t>The flag inspired Key to write “The Star-Spangled Banner”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7FF7270E-431F-C7B2-7DE9-29047ECEC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6193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>
            <a:extLst>
              <a:ext uri="{FF2B5EF4-FFF2-40B4-BE49-F238E27FC236}">
                <a16:creationId xmlns:a16="http://schemas.microsoft.com/office/drawing/2014/main" id="{4C8D6E96-671B-3759-E4F2-64D60F3A6B6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3050" y="4324350"/>
            <a:ext cx="3181350" cy="2381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>
            <a:extLst>
              <a:ext uri="{FF2B5EF4-FFF2-40B4-BE49-F238E27FC236}">
                <a16:creationId xmlns:a16="http://schemas.microsoft.com/office/drawing/2014/main" id="{2D0262E0-6D79-706E-3C08-8293D5A835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buFontTx/>
              <a:buAutoNum type="alphaUcPeriod" startAt="7"/>
            </a:pPr>
            <a:r>
              <a:rPr lang="en-US" altLang="en-US" sz="2400"/>
              <a:t>The Battle of New Orleans (1815)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most famous/important battle of the War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Americans were lead to victory by General Andrew Jackson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battle continued even after the war ended because word did not reach the Americans for several weeks</a:t>
            </a:r>
          </a:p>
        </p:txBody>
      </p:sp>
      <p:pic>
        <p:nvPicPr>
          <p:cNvPr id="66568" name="Picture 8">
            <a:extLst>
              <a:ext uri="{FF2B5EF4-FFF2-40B4-BE49-F238E27FC236}">
                <a16:creationId xmlns:a16="http://schemas.microsoft.com/office/drawing/2014/main" id="{AB5D67F1-5C32-2FB9-3F06-88AD09C2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9337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0" name="Picture 10">
            <a:extLst>
              <a:ext uri="{FF2B5EF4-FFF2-40B4-BE49-F238E27FC236}">
                <a16:creationId xmlns:a16="http://schemas.microsoft.com/office/drawing/2014/main" id="{67210858-A995-8AA5-18BF-63B6EEC1B96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13" y="1219200"/>
            <a:ext cx="2185987" cy="28352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09FA1D6A-DEB3-C904-5620-BCAE26955703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95400"/>
            <a:ext cx="3505200" cy="24542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3" name="Rectangle 3">
            <a:extLst>
              <a:ext uri="{FF2B5EF4-FFF2-40B4-BE49-F238E27FC236}">
                <a16:creationId xmlns:a16="http://schemas.microsoft.com/office/drawing/2014/main" id="{3EA730BC-E1E5-D390-9BD7-1DF89F331668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buFontTx/>
              <a:buAutoNum type="alphaUcPeriod" startAt="8"/>
            </a:pPr>
            <a:r>
              <a:rPr lang="en-US" altLang="en-US" sz="2400"/>
              <a:t>The Treaty of Ghent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In December, 1815, British and Americans met in Ghent, Belgium to negotiate a peace treaty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Results of the war</a:t>
            </a:r>
            <a:r>
              <a:rPr lang="en-US" altLang="en-US" sz="2400"/>
              <a:t>:</a:t>
            </a:r>
          </a:p>
          <a:p>
            <a:pPr lvl="2">
              <a:lnSpc>
                <a:spcPct val="90000"/>
              </a:lnSpc>
            </a:pPr>
            <a:r>
              <a:rPr lang="en-US" altLang="en-US" sz="2400"/>
              <a:t>Britain and American became better allies</a:t>
            </a:r>
          </a:p>
          <a:p>
            <a:pPr lvl="2">
              <a:lnSpc>
                <a:spcPct val="90000"/>
              </a:lnSpc>
            </a:pPr>
            <a:r>
              <a:rPr lang="en-US" altLang="en-US" sz="2400"/>
              <a:t>America gained respect from other countries</a:t>
            </a:r>
          </a:p>
        </p:txBody>
      </p:sp>
      <p:pic>
        <p:nvPicPr>
          <p:cNvPr id="76804" name="Picture 4">
            <a:extLst>
              <a:ext uri="{FF2B5EF4-FFF2-40B4-BE49-F238E27FC236}">
                <a16:creationId xmlns:a16="http://schemas.microsoft.com/office/drawing/2014/main" id="{1FBA7CE6-7D45-AF3E-862B-2732AD4B5BD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886200"/>
            <a:ext cx="3505200" cy="24542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>
            <a:extLst>
              <a:ext uri="{FF2B5EF4-FFF2-40B4-BE49-F238E27FC236}">
                <a16:creationId xmlns:a16="http://schemas.microsoft.com/office/drawing/2014/main" id="{EB3BADAB-D049-3C4E-C97F-9667899BDE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905000"/>
            <a:ext cx="6858000" cy="1143000"/>
          </a:xfrm>
        </p:spPr>
        <p:txBody>
          <a:bodyPr/>
          <a:lstStyle/>
          <a:p>
            <a:r>
              <a:rPr lang="en-US" altLang="en-US">
                <a:solidFill>
                  <a:srgbClr val="A50021"/>
                </a:solidFill>
              </a:rPr>
              <a:t>End</a:t>
            </a: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38BFE496-2C9D-CC1B-A2CE-7D273109A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>
            <a:extLst>
              <a:ext uri="{FF2B5EF4-FFF2-40B4-BE49-F238E27FC236}">
                <a16:creationId xmlns:a16="http://schemas.microsoft.com/office/drawing/2014/main" id="{9EA1DFBB-2262-0224-3D58-D1B67494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0668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tabLst>
                <a:tab pos="30861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tabLst>
                <a:tab pos="3086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tabLst>
                <a:tab pos="3086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tabLst>
                <a:tab pos="3086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tabLst>
                <a:tab pos="3086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tabLst>
                <a:tab pos="3086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tabLst>
                <a:tab pos="3086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tabLst>
                <a:tab pos="3086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tabLst>
                <a:tab pos="3086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Chapter 6, Section 4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EADED98-D3B0-CF6D-5069-72E03872D516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810000" y="1752600"/>
            <a:ext cx="5181600" cy="4953000"/>
          </a:xfrm>
          <a:ln/>
        </p:spPr>
        <p:txBody>
          <a:bodyPr/>
          <a:lstStyle/>
          <a:p>
            <a:r>
              <a:rPr lang="en-US" altLang="en-US" sz="2800"/>
              <a:t>Causes of the War</a:t>
            </a:r>
          </a:p>
          <a:p>
            <a:pPr lvl="1"/>
            <a:r>
              <a:rPr lang="en-US" altLang="en-US" sz="2400" b="1"/>
              <a:t>Impressment</a:t>
            </a:r>
          </a:p>
          <a:p>
            <a:pPr lvl="2"/>
            <a:r>
              <a:rPr lang="en-US" altLang="en-US" sz="2400"/>
              <a:t>Britain and France were fighting a war in Europe</a:t>
            </a:r>
          </a:p>
          <a:p>
            <a:pPr lvl="2"/>
            <a:r>
              <a:rPr lang="en-US" altLang="en-US" sz="2400"/>
              <a:t>Britain began capturing American sailors and “impressing” them, or forcing them to work on British ships</a:t>
            </a:r>
          </a:p>
          <a:p>
            <a:pPr lvl="2"/>
            <a:r>
              <a:rPr lang="en-US" altLang="en-US" sz="2400"/>
              <a:t>By 1807, Britain had seized more than 1,000 American ships</a:t>
            </a:r>
          </a:p>
        </p:txBody>
      </p:sp>
      <p:pic>
        <p:nvPicPr>
          <p:cNvPr id="38923" name="Picture 11">
            <a:extLst>
              <a:ext uri="{FF2B5EF4-FFF2-40B4-BE49-F238E27FC236}">
                <a16:creationId xmlns:a16="http://schemas.microsoft.com/office/drawing/2014/main" id="{E2DB07A1-DBA2-2F26-FBF1-A5D0D6E68655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143000"/>
            <a:ext cx="3505200" cy="3006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9" name="Picture 7">
            <a:extLst>
              <a:ext uri="{FF2B5EF4-FFF2-40B4-BE49-F238E27FC236}">
                <a16:creationId xmlns:a16="http://schemas.microsoft.com/office/drawing/2014/main" id="{F9D7EE32-B41F-A8BA-F1CC-492C3F7EC03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4191000"/>
            <a:ext cx="3352800" cy="2460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3" name="Picture 19">
            <a:extLst>
              <a:ext uri="{FF2B5EF4-FFF2-40B4-BE49-F238E27FC236}">
                <a16:creationId xmlns:a16="http://schemas.microsoft.com/office/drawing/2014/main" id="{A4DD97AC-4B93-883D-CF9F-56573B22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3902075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>
            <a:extLst>
              <a:ext uri="{FF2B5EF4-FFF2-40B4-BE49-F238E27FC236}">
                <a16:creationId xmlns:a16="http://schemas.microsoft.com/office/drawing/2014/main" id="{A6E2DDC9-A31E-03A9-9D06-5BD4597F5B5A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657600" y="1752600"/>
            <a:ext cx="5334000" cy="4343400"/>
          </a:xfrm>
          <a:ln/>
        </p:spPr>
        <p:txBody>
          <a:bodyPr/>
          <a:lstStyle/>
          <a:p>
            <a:pPr lvl="1">
              <a:lnSpc>
                <a:spcPct val="90000"/>
              </a:lnSpc>
              <a:buFontTx/>
              <a:buAutoNum type="arabicPeriod" startAt="2"/>
            </a:pPr>
            <a:r>
              <a:rPr lang="en-US" altLang="en-US" sz="2400" b="1"/>
              <a:t>Embargo Act of 1807</a:t>
            </a:r>
          </a:p>
          <a:p>
            <a:pPr lvl="2">
              <a:lnSpc>
                <a:spcPct val="90000"/>
              </a:lnSpc>
            </a:pPr>
            <a:r>
              <a:rPr lang="en-US" altLang="en-US" sz="2400"/>
              <a:t>President Jefferson convinced Congress to declare an embargo</a:t>
            </a:r>
          </a:p>
          <a:p>
            <a:pPr lvl="2">
              <a:lnSpc>
                <a:spcPct val="90000"/>
              </a:lnSpc>
            </a:pPr>
            <a:r>
              <a:rPr lang="en-US" altLang="en-US" sz="2400"/>
              <a:t>Jefferson believed the embargo would hurt Britain, but it really hurt America</a:t>
            </a:r>
          </a:p>
          <a:p>
            <a:pPr lvl="2">
              <a:lnSpc>
                <a:spcPct val="90000"/>
              </a:lnSpc>
            </a:pPr>
            <a:r>
              <a:rPr lang="en-US" altLang="en-US" sz="2400"/>
              <a:t>In 1809, Congress ended the embargo with all countries except Britain and France</a:t>
            </a:r>
          </a:p>
        </p:txBody>
      </p:sp>
      <p:pic>
        <p:nvPicPr>
          <p:cNvPr id="21521" name="Picture 17">
            <a:extLst>
              <a:ext uri="{FF2B5EF4-FFF2-40B4-BE49-F238E27FC236}">
                <a16:creationId xmlns:a16="http://schemas.microsoft.com/office/drawing/2014/main" id="{3436CA53-5392-26BA-66C1-7AA3BF0D624B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4137025"/>
            <a:ext cx="3433763" cy="2416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>
            <a:extLst>
              <a:ext uri="{FF2B5EF4-FFF2-40B4-BE49-F238E27FC236}">
                <a16:creationId xmlns:a16="http://schemas.microsoft.com/office/drawing/2014/main" id="{741463B4-7618-3CE8-A9DC-E84B170888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343400" cy="4648200"/>
          </a:xfrm>
          <a:ln/>
        </p:spPr>
        <p:txBody>
          <a:bodyPr/>
          <a:lstStyle/>
          <a:p>
            <a:pPr lvl="1">
              <a:buFontTx/>
              <a:buAutoNum type="arabicPeriod" startAt="3"/>
            </a:pPr>
            <a:r>
              <a:rPr lang="en-US" altLang="en-US" sz="2400" b="1"/>
              <a:t>America’s Desire for Canada</a:t>
            </a:r>
          </a:p>
          <a:p>
            <a:pPr lvl="2"/>
            <a:r>
              <a:rPr lang="en-US" altLang="en-US" sz="2400"/>
              <a:t>Americans saw that Canada was not well-defended by  Britain</a:t>
            </a:r>
          </a:p>
          <a:p>
            <a:pPr lvl="2"/>
            <a:r>
              <a:rPr lang="en-US" altLang="en-US" sz="2400"/>
              <a:t>Americans wanted more land and believed that people in Canada would want to join the United States</a:t>
            </a:r>
          </a:p>
        </p:txBody>
      </p:sp>
      <p:pic>
        <p:nvPicPr>
          <p:cNvPr id="45067" name="Picture 11" descr="Map: British North America and the United States at the time of the War">
            <a:extLst>
              <a:ext uri="{FF2B5EF4-FFF2-40B4-BE49-F238E27FC236}">
                <a16:creationId xmlns:a16="http://schemas.microsoft.com/office/drawing/2014/main" id="{CAE30825-FB10-795C-D4A1-9C9C07EE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16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>
            <a:extLst>
              <a:ext uri="{FF2B5EF4-FFF2-40B4-BE49-F238E27FC236}">
                <a16:creationId xmlns:a16="http://schemas.microsoft.com/office/drawing/2014/main" id="{D96F9006-1549-4748-DD75-7E10756B990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810000" y="1752600"/>
            <a:ext cx="5181600" cy="3733800"/>
          </a:xfrm>
          <a:ln/>
        </p:spPr>
        <p:txBody>
          <a:bodyPr/>
          <a:lstStyle/>
          <a:p>
            <a:pPr>
              <a:buFontTx/>
              <a:buAutoNum type="alphaUcPeriod" startAt="2"/>
            </a:pPr>
            <a:r>
              <a:rPr lang="en-US" altLang="en-US" sz="2800"/>
              <a:t>The War Hawks</a:t>
            </a:r>
          </a:p>
          <a:p>
            <a:pPr lvl="1"/>
            <a:r>
              <a:rPr lang="en-US" altLang="en-US" sz="2400"/>
              <a:t>A group of Republican Congressmen from the South and West</a:t>
            </a:r>
          </a:p>
          <a:p>
            <a:pPr lvl="1"/>
            <a:r>
              <a:rPr lang="en-US" altLang="en-US" sz="2400"/>
              <a:t>Wanted war against Britain</a:t>
            </a:r>
          </a:p>
          <a:p>
            <a:pPr lvl="1"/>
            <a:r>
              <a:rPr lang="en-US" altLang="en-US" sz="2400"/>
              <a:t>Led by Senator </a:t>
            </a:r>
            <a:r>
              <a:rPr lang="en-US" altLang="en-US" sz="2400" b="1"/>
              <a:t>John C. Calhoun</a:t>
            </a:r>
            <a:r>
              <a:rPr lang="en-US" altLang="en-US" sz="2400"/>
              <a:t> of South Carolina and </a:t>
            </a:r>
            <a:r>
              <a:rPr lang="en-US" altLang="en-US" sz="2400" b="1"/>
              <a:t>Henry Clary</a:t>
            </a:r>
            <a:r>
              <a:rPr lang="en-US" altLang="en-US" sz="2400"/>
              <a:t> of Kentucky</a:t>
            </a:r>
          </a:p>
        </p:txBody>
      </p:sp>
      <p:pic>
        <p:nvPicPr>
          <p:cNvPr id="48138" name="Picture 10">
            <a:extLst>
              <a:ext uri="{FF2B5EF4-FFF2-40B4-BE49-F238E27FC236}">
                <a16:creationId xmlns:a16="http://schemas.microsoft.com/office/drawing/2014/main" id="{23BF2F8B-0EBA-D2CD-1606-04136EBA4AB6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2765425" cy="31543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9" name="Picture 11">
            <a:extLst>
              <a:ext uri="{FF2B5EF4-FFF2-40B4-BE49-F238E27FC236}">
                <a16:creationId xmlns:a16="http://schemas.microsoft.com/office/drawing/2014/main" id="{5D35C37A-79B3-8CB2-1F98-07DA76072D4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657600"/>
            <a:ext cx="2808288" cy="31543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>
            <a:extLst>
              <a:ext uri="{FF2B5EF4-FFF2-40B4-BE49-F238E27FC236}">
                <a16:creationId xmlns:a16="http://schemas.microsoft.com/office/drawing/2014/main" id="{9351BA55-2C03-896B-A1AE-865FF6893E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343400" cy="2895600"/>
          </a:xfrm>
          <a:ln/>
        </p:spPr>
        <p:txBody>
          <a:bodyPr/>
          <a:lstStyle/>
          <a:p>
            <a:pPr>
              <a:buFontTx/>
              <a:buAutoNum type="alphaUcPeriod" startAt="3"/>
            </a:pPr>
            <a:r>
              <a:rPr lang="en-US" altLang="en-US" sz="2800"/>
              <a:t>Election of 1808</a:t>
            </a:r>
          </a:p>
          <a:p>
            <a:pPr lvl="1"/>
            <a:r>
              <a:rPr lang="en-US" altLang="en-US" sz="2400" b="1"/>
              <a:t>James Madison</a:t>
            </a:r>
            <a:r>
              <a:rPr lang="en-US" altLang="en-US" sz="2400"/>
              <a:t>, a Democratic-Republican, won</a:t>
            </a:r>
          </a:p>
          <a:p>
            <a:pPr lvl="1"/>
            <a:r>
              <a:rPr lang="en-US" altLang="en-US" sz="2400"/>
              <a:t>In the Spring of 1812, Madison decided to go to war against Britain</a:t>
            </a:r>
          </a:p>
        </p:txBody>
      </p:sp>
      <p:pic>
        <p:nvPicPr>
          <p:cNvPr id="51209" name="Picture 9">
            <a:extLst>
              <a:ext uri="{FF2B5EF4-FFF2-40B4-BE49-F238E27FC236}">
                <a16:creationId xmlns:a16="http://schemas.microsoft.com/office/drawing/2014/main" id="{1017D128-4D8B-E3C0-5CC3-CC25B0E2AE0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719513"/>
            <a:ext cx="4267200" cy="2986087"/>
          </a:xfr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8" name="Picture 8">
            <a:extLst>
              <a:ext uri="{FF2B5EF4-FFF2-40B4-BE49-F238E27FC236}">
                <a16:creationId xmlns:a16="http://schemas.microsoft.com/office/drawing/2014/main" id="{3EF0252C-D1D7-604F-DDB4-1BC0DDA03C8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6138" y="1403350"/>
            <a:ext cx="3548062" cy="24828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>
            <a:extLst>
              <a:ext uri="{FF2B5EF4-FFF2-40B4-BE49-F238E27FC236}">
                <a16:creationId xmlns:a16="http://schemas.microsoft.com/office/drawing/2014/main" id="{D4C333F8-35E3-C4D9-7EFC-46922B5FB42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buFontTx/>
              <a:buAutoNum type="alphaUcPeriod" startAt="4"/>
            </a:pPr>
            <a:r>
              <a:rPr lang="en-US" altLang="en-US" sz="2800"/>
              <a:t>The War in Canada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Americans were unprepared for war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British captured Detroit and the Americans failed to capture Canada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Many Native Americans helped the British because they wanted to stop Americans from taking more land</a:t>
            </a:r>
          </a:p>
        </p:txBody>
      </p:sp>
      <p:pic>
        <p:nvPicPr>
          <p:cNvPr id="53262" name="Picture 14">
            <a:extLst>
              <a:ext uri="{FF2B5EF4-FFF2-40B4-BE49-F238E27FC236}">
                <a16:creationId xmlns:a16="http://schemas.microsoft.com/office/drawing/2014/main" id="{2F808850-6313-CAB2-EA8E-AF740460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3" name="Picture 15">
            <a:extLst>
              <a:ext uri="{FF2B5EF4-FFF2-40B4-BE49-F238E27FC236}">
                <a16:creationId xmlns:a16="http://schemas.microsoft.com/office/drawing/2014/main" id="{143B4150-71CE-2E08-2ACC-D2E13CCD409A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4333875"/>
            <a:ext cx="3714750" cy="26003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3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>
            <a:extLst>
              <a:ext uri="{FF2B5EF4-FFF2-40B4-BE49-F238E27FC236}">
                <a16:creationId xmlns:a16="http://schemas.microsoft.com/office/drawing/2014/main" id="{F34FD531-4BCA-8FB7-BFD4-0DE370AAEE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953000" cy="4114800"/>
          </a:xfrm>
          <a:ln/>
        </p:spPr>
        <p:txBody>
          <a:bodyPr/>
          <a:lstStyle/>
          <a:p>
            <a:pPr>
              <a:lnSpc>
                <a:spcPct val="80000"/>
              </a:lnSpc>
              <a:buFontTx/>
              <a:buAutoNum type="alphaUcPeriod" startAt="5"/>
            </a:pPr>
            <a:r>
              <a:rPr lang="en-US" altLang="en-US" sz="2800"/>
              <a:t>The War at Sea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The U.S. Navy was young and outnumbered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In November of 1812, the British blockaded the Chesapeake and Delaware Bays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The blockade grew throughout the war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By 1813, most American ships were unable to leave their ports</a:t>
            </a:r>
          </a:p>
        </p:txBody>
      </p:sp>
      <p:pic>
        <p:nvPicPr>
          <p:cNvPr id="56335" name="Picture 15">
            <a:extLst>
              <a:ext uri="{FF2B5EF4-FFF2-40B4-BE49-F238E27FC236}">
                <a16:creationId xmlns:a16="http://schemas.microsoft.com/office/drawing/2014/main" id="{EE14214A-D9DB-1527-1039-BA46B6F8FD1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1752600"/>
            <a:ext cx="3832225" cy="495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ARKLE">
  <a:themeElements>
    <a:clrScheme name="SPARKLE 3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CBCBCB"/>
      </a:accent1>
      <a:accent2>
        <a:srgbClr val="EAEAEA"/>
      </a:accent2>
      <a:accent3>
        <a:srgbClr val="FFFFFF"/>
      </a:accent3>
      <a:accent4>
        <a:srgbClr val="000000"/>
      </a:accent4>
      <a:accent5>
        <a:srgbClr val="E2E2E2"/>
      </a:accent5>
      <a:accent6>
        <a:srgbClr val="D4D4D4"/>
      </a:accent6>
      <a:hlink>
        <a:srgbClr val="5F5F5F"/>
      </a:hlink>
      <a:folHlink>
        <a:srgbClr val="969696"/>
      </a:folHlink>
    </a:clrScheme>
    <a:fontScheme name="SPARKLE">
      <a:majorFont>
        <a:latin typeface="BernhardMod B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PARKLE 1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RKLE 2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SPARKLE</Template>
  <TotalTime>209</TotalTime>
  <Words>554</Words>
  <Application>Microsoft Office PowerPoint</Application>
  <PresentationFormat>On-screen Show (4:3)</PresentationFormat>
  <Paragraphs>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BernhardMod BT</vt:lpstr>
      <vt:lpstr>Times New Roman</vt:lpstr>
      <vt:lpstr>Georgia</vt:lpstr>
      <vt:lpstr>Monotype Sorts</vt:lpstr>
      <vt:lpstr>SPARKLE</vt:lpstr>
      <vt:lpstr>Default Design</vt:lpstr>
      <vt:lpstr>1_Default Design</vt:lpstr>
      <vt:lpstr>Vocabulary 6.4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Koppany</dc:creator>
  <cp:lastModifiedBy>Nayan GRIFFITHS</cp:lastModifiedBy>
  <cp:revision>75</cp:revision>
  <dcterms:created xsi:type="dcterms:W3CDTF">2006-10-08T18:11:47Z</dcterms:created>
  <dcterms:modified xsi:type="dcterms:W3CDTF">2023-06-06T14:34:20Z</dcterms:modified>
</cp:coreProperties>
</file>